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45"/>
  </p:notesMasterIdLst>
  <p:handoutMasterIdLst>
    <p:handoutMasterId r:id="rId46"/>
  </p:handoutMasterIdLst>
  <p:sldIdLst>
    <p:sldId id="283" r:id="rId2"/>
    <p:sldId id="314" r:id="rId3"/>
    <p:sldId id="323" r:id="rId4"/>
    <p:sldId id="352" r:id="rId5"/>
    <p:sldId id="324" r:id="rId6"/>
    <p:sldId id="346" r:id="rId7"/>
    <p:sldId id="318" r:id="rId8"/>
    <p:sldId id="342" r:id="rId9"/>
    <p:sldId id="348" r:id="rId10"/>
    <p:sldId id="313" r:id="rId11"/>
    <p:sldId id="349" r:id="rId12"/>
    <p:sldId id="350" r:id="rId13"/>
    <p:sldId id="315" r:id="rId14"/>
    <p:sldId id="316" r:id="rId15"/>
    <p:sldId id="317" r:id="rId16"/>
    <p:sldId id="319" r:id="rId17"/>
    <p:sldId id="351" r:id="rId18"/>
    <p:sldId id="343" r:id="rId19"/>
    <p:sldId id="325" r:id="rId20"/>
    <p:sldId id="353" r:id="rId21"/>
    <p:sldId id="326" r:id="rId22"/>
    <p:sldId id="355" r:id="rId23"/>
    <p:sldId id="327" r:id="rId24"/>
    <p:sldId id="328" r:id="rId25"/>
    <p:sldId id="358" r:id="rId26"/>
    <p:sldId id="360" r:id="rId27"/>
    <p:sldId id="359" r:id="rId28"/>
    <p:sldId id="330" r:id="rId29"/>
    <p:sldId id="344" r:id="rId30"/>
    <p:sldId id="331" r:id="rId31"/>
    <p:sldId id="332" r:id="rId32"/>
    <p:sldId id="356" r:id="rId33"/>
    <p:sldId id="333" r:id="rId34"/>
    <p:sldId id="357" r:id="rId35"/>
    <p:sldId id="334" r:id="rId36"/>
    <p:sldId id="336" r:id="rId37"/>
    <p:sldId id="345" r:id="rId38"/>
    <p:sldId id="347" r:id="rId39"/>
    <p:sldId id="363" r:id="rId40"/>
    <p:sldId id="362" r:id="rId41"/>
    <p:sldId id="340" r:id="rId42"/>
    <p:sldId id="338" r:id="rId43"/>
    <p:sldId id="361" r:id="rId4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67F"/>
    <a:srgbClr val="C6D9F1"/>
    <a:srgbClr val="BAE2F0"/>
    <a:srgbClr val="DFF3F5"/>
    <a:srgbClr val="F0F9FA"/>
    <a:srgbClr val="E8F4F8"/>
    <a:srgbClr val="2642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73" autoAdjust="0"/>
  </p:normalViewPr>
  <p:slideViewPr>
    <p:cSldViewPr>
      <p:cViewPr>
        <p:scale>
          <a:sx n="90" d="100"/>
          <a:sy n="90" d="100"/>
        </p:scale>
        <p:origin x="-1432" y="-2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E80645-2205-428C-8A3E-2EFA25D6A4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39551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164748-C8E4-44E0-BA19-E167FE0C9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1423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4164748-C8E4-44E0-BA19-E167FE0C9F1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1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219200" cy="365125"/>
          </a:xfrm>
        </p:spPr>
        <p:txBody>
          <a:bodyPr/>
          <a:lstStyle/>
          <a:p>
            <a:pPr>
              <a:defRPr/>
            </a:pPr>
            <a:fld id="{2B3CADDF-CA0C-4B29-A4D3-683AAA89E5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98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Texas Secretary of State Elections Division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219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CADDF-CA0C-4B29-A4D3-683AAA89E5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4CD36-6BF8-4E21-AFBC-5B6E5CA65D37}" type="datetime1">
              <a:rPr lang="en-US"/>
              <a:pPr>
                <a:defRPr/>
              </a:pPr>
              <a:t>1/7/15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7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971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141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1671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67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523897-C58B-4A39-87B2-A1C8422A7183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B6334-C639-46C9-94EA-41C1363B64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562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9F4DC-6CC0-4D83-A076-FA765A5D25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40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306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306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507CB-671C-4322-88A0-5308F4EB9248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5D8C25-A595-4E3B-B682-BCEF80FC3E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9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1FB84B-BAF7-4B6A-8CC4-65A3C0CE97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344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48E3A4-BD9B-47D8-AD72-6B383EC341A9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7F9E2-D5A8-4430-8B25-7CF32F5FE9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53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62051"/>
            <a:ext cx="5111750" cy="3886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81250"/>
            <a:ext cx="3008313" cy="3535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D56FBD-87EB-4300-ABD3-17DF72C5EF12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3A668-3060-4949-81C3-FE43D92A08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538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720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599"/>
            <a:ext cx="5486400" cy="350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387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03A09D-FC8B-4715-939E-370D02039648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66F6-B53E-4ABB-A5A3-AAF131FF2D7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7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9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82296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26429A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11/27/2012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26429A"/>
                </a:solidFill>
              </a:defRPr>
            </a:lvl1pPr>
          </a:lstStyle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2638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26429A"/>
                </a:solidFill>
              </a:defRPr>
            </a:lvl1pPr>
          </a:lstStyle>
          <a:p>
            <a:pPr>
              <a:defRPr/>
            </a:pPr>
            <a:fld id="{C160BE3B-F8D3-42BE-A62F-E17EC3CE61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6400800"/>
            <a:ext cx="7315200" cy="0"/>
          </a:xfrm>
          <a:prstGeom prst="line">
            <a:avLst/>
          </a:prstGeom>
          <a:ln>
            <a:solidFill>
              <a:srgbClr val="2642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Texas Secretary of State Seal" title="Texas Secretary of State Seal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599" y="5791200"/>
            <a:ext cx="942975" cy="942975"/>
          </a:xfrm>
          <a:prstGeom prst="rect">
            <a:avLst/>
          </a:prstGeom>
        </p:spPr>
      </p:pic>
      <p:pic>
        <p:nvPicPr>
          <p:cNvPr id="7" name="Picture 6" descr="Texas Secretary of Stat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456"/>
            <a:ext cx="9144000" cy="65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63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11" r:id="rId10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rgbClr val="26429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6429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6429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6429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6429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6429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sz="4000" dirty="0" smtClean="0">
                <a:latin typeface="Calibri Light" pitchFamily="34" charset="0"/>
              </a:rPr>
              <a:t>Election Contracts, Joint Election Agreements &amp; Leases For Equipment</a:t>
            </a:r>
            <a:endParaRPr lang="en-US" sz="4000" dirty="0">
              <a:latin typeface="Calibri Light" pitchFamily="34" charset="0"/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762000" y="3810000"/>
            <a:ext cx="7620000" cy="10668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 </a:t>
            </a:r>
            <a:r>
              <a:rPr lang="en-US" dirty="0" smtClean="0">
                <a:latin typeface="Calibri Light" pitchFamily="34" charset="0"/>
              </a:rPr>
              <a:t>TAEA Mid-Winter Conference</a:t>
            </a:r>
            <a:endParaRPr lang="en-US" dirty="0" smtClean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6590-0150-4721-995C-3F922EF5815D}" type="datetime1">
              <a:rPr lang="en-US" smtClean="0"/>
              <a:pPr/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484-A541-43C2-954B-F029E2274FF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Duty to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Contract for Election Services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7338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If the county election officer is:</a:t>
            </a:r>
          </a:p>
          <a:p>
            <a:pPr lvl="1"/>
            <a:r>
              <a:rPr lang="en-US" b="1" dirty="0" smtClean="0">
                <a:latin typeface="Calibri Light" pitchFamily="34" charset="0"/>
              </a:rPr>
              <a:t>County Clerk </a:t>
            </a:r>
          </a:p>
          <a:p>
            <a:pPr lvl="1"/>
            <a:r>
              <a:rPr lang="en-US" b="1" dirty="0" smtClean="0">
                <a:latin typeface="Calibri Light" pitchFamily="34" charset="0"/>
              </a:rPr>
              <a:t>County Tax Assessor-Collector</a:t>
            </a:r>
          </a:p>
          <a:p>
            <a:r>
              <a:rPr lang="en-US" dirty="0" smtClean="0">
                <a:latin typeface="Calibri Light" pitchFamily="34" charset="0"/>
              </a:rPr>
              <a:t>Then there is </a:t>
            </a:r>
            <a:r>
              <a:rPr lang="en-US" b="1" i="1" dirty="0" smtClean="0">
                <a:latin typeface="Calibri Light" pitchFamily="34" charset="0"/>
              </a:rPr>
              <a:t>no duty to contract </a:t>
            </a:r>
            <a:r>
              <a:rPr lang="en-US" dirty="0" smtClean="0">
                <a:latin typeface="Calibri Light" pitchFamily="34" charset="0"/>
              </a:rPr>
              <a:t>in the Code.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31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Duty to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Contract for Election Services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5908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If it’s the </a:t>
            </a:r>
            <a:r>
              <a:rPr lang="en-US" b="1" dirty="0" smtClean="0">
                <a:latin typeface="Calibri Light" pitchFamily="34" charset="0"/>
              </a:rPr>
              <a:t>County Elections Administrator: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They </a:t>
            </a:r>
            <a:r>
              <a:rPr lang="en-US" b="1" u="sng" dirty="0" smtClean="0">
                <a:latin typeface="Calibri Light" pitchFamily="34" charset="0"/>
              </a:rPr>
              <a:t>must</a:t>
            </a:r>
            <a:r>
              <a:rPr lang="en-US" dirty="0" smtClean="0">
                <a:latin typeface="Calibri Light" pitchFamily="34" charset="0"/>
              </a:rPr>
              <a:t> contract to ‘furnish services requested.’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Except</a:t>
            </a:r>
            <a:r>
              <a:rPr lang="en-US" b="1" dirty="0" smtClean="0">
                <a:latin typeface="Calibri Light" pitchFamily="34" charset="0"/>
              </a:rPr>
              <a:t>:</a:t>
            </a:r>
            <a:endParaRPr lang="en-US" dirty="0" smtClean="0">
              <a:latin typeface="Calibri Light" pitchFamily="34" charset="0"/>
            </a:endParaRPr>
          </a:p>
          <a:p>
            <a:pPr lvl="2"/>
            <a:r>
              <a:rPr lang="en-US" dirty="0" smtClean="0">
                <a:latin typeface="Calibri Light" pitchFamily="34" charset="0"/>
              </a:rPr>
              <a:t>Election on May uniform date in even-numbered year.</a:t>
            </a:r>
          </a:p>
          <a:p>
            <a:pPr lvl="2"/>
            <a:r>
              <a:rPr lang="en-US" dirty="0" smtClean="0">
                <a:latin typeface="Calibri Light" pitchFamily="34" charset="0"/>
              </a:rPr>
              <a:t>Training of election judges and clerks.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588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Duty to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Contract for Election Services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733800"/>
          </a:xfrm>
        </p:spPr>
        <p:txBody>
          <a:bodyPr/>
          <a:lstStyle/>
          <a:p>
            <a:r>
              <a:rPr lang="en-US" dirty="0">
                <a:latin typeface="Calibri Light" pitchFamily="34" charset="0"/>
              </a:rPr>
              <a:t>What </a:t>
            </a:r>
            <a:r>
              <a:rPr lang="en-US" dirty="0" smtClean="0">
                <a:latin typeface="Calibri Light" pitchFamily="34" charset="0"/>
              </a:rPr>
              <a:t>if </a:t>
            </a:r>
            <a:r>
              <a:rPr lang="en-US" dirty="0">
                <a:latin typeface="Calibri Light" pitchFamily="34" charset="0"/>
              </a:rPr>
              <a:t>the county elections administrator </a:t>
            </a:r>
            <a:r>
              <a:rPr lang="en-US" dirty="0" smtClean="0">
                <a:latin typeface="Calibri Light" pitchFamily="34" charset="0"/>
              </a:rPr>
              <a:t>and </a:t>
            </a:r>
            <a:r>
              <a:rPr lang="en-US" dirty="0">
                <a:latin typeface="Calibri Light" pitchFamily="34" charset="0"/>
              </a:rPr>
              <a:t>the local political subdivision </a:t>
            </a:r>
            <a:r>
              <a:rPr lang="en-US" dirty="0" smtClean="0">
                <a:latin typeface="Calibri Light" pitchFamily="34" charset="0"/>
              </a:rPr>
              <a:t>cannot </a:t>
            </a:r>
            <a:r>
              <a:rPr lang="en-US" dirty="0">
                <a:latin typeface="Calibri Light" pitchFamily="34" charset="0"/>
              </a:rPr>
              <a:t>agree on contract terms</a:t>
            </a:r>
            <a:r>
              <a:rPr lang="en-US" dirty="0" smtClean="0">
                <a:latin typeface="Calibri Light" pitchFamily="34" charset="0"/>
              </a:rPr>
              <a:t>?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The Election </a:t>
            </a:r>
            <a:r>
              <a:rPr lang="en-US" dirty="0">
                <a:latin typeface="Calibri Light" pitchFamily="34" charset="0"/>
              </a:rPr>
              <a:t>Code does not address this issue.</a:t>
            </a:r>
            <a:endParaRPr lang="en-US" b="1" dirty="0" smtClean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733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Approval of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Contract for Election Services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7432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Does </a:t>
            </a:r>
            <a:r>
              <a:rPr lang="en-US" b="1" dirty="0" smtClean="0">
                <a:latin typeface="Calibri Light" pitchFamily="34" charset="0"/>
              </a:rPr>
              <a:t>not</a:t>
            </a:r>
            <a:r>
              <a:rPr lang="en-US" dirty="0" smtClean="0">
                <a:latin typeface="Calibri Light" pitchFamily="34" charset="0"/>
              </a:rPr>
              <a:t> need to be submitted to the commissioners court for approval.</a:t>
            </a:r>
          </a:p>
          <a:p>
            <a:r>
              <a:rPr lang="en-US" dirty="0" smtClean="0">
                <a:latin typeface="Calibri Light" pitchFamily="34" charset="0"/>
              </a:rPr>
              <a:t>The political subdivision will need to check its own laws regarding contract approval.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15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Contents of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Contract for Election Services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5146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libri Light" pitchFamily="34" charset="0"/>
              </a:rPr>
              <a:t>The contract may provide for the county election officer to perform or to supervise the performance of </a:t>
            </a:r>
            <a:r>
              <a:rPr lang="en-US" b="1" dirty="0">
                <a:latin typeface="Calibri Light" pitchFamily="34" charset="0"/>
              </a:rPr>
              <a:t>any or all</a:t>
            </a:r>
            <a:r>
              <a:rPr lang="en-US" dirty="0">
                <a:latin typeface="Calibri Light" pitchFamily="34" charset="0"/>
              </a:rPr>
              <a:t> of the </a:t>
            </a:r>
            <a:r>
              <a:rPr lang="en-US" dirty="0" smtClean="0">
                <a:latin typeface="Calibri Light" pitchFamily="34" charset="0"/>
              </a:rPr>
              <a:t>duties that </a:t>
            </a:r>
            <a:r>
              <a:rPr lang="en-US" dirty="0">
                <a:latin typeface="Calibri Light" pitchFamily="34" charset="0"/>
              </a:rPr>
              <a:t>the officer performs in </a:t>
            </a:r>
            <a:r>
              <a:rPr lang="en-US" dirty="0" smtClean="0">
                <a:latin typeface="Calibri Light" pitchFamily="34" charset="0"/>
              </a:rPr>
              <a:t>a </a:t>
            </a:r>
            <a:r>
              <a:rPr lang="en-US" dirty="0">
                <a:latin typeface="Calibri Light" pitchFamily="34" charset="0"/>
              </a:rPr>
              <a:t>countywide election ordered by the commissioners </a:t>
            </a:r>
            <a:r>
              <a:rPr lang="en-US" dirty="0" smtClean="0">
                <a:latin typeface="Calibri Light" pitchFamily="34" charset="0"/>
              </a:rPr>
              <a:t>court.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954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Contents of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Contract for Election Services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2004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The contract may </a:t>
            </a:r>
            <a:r>
              <a:rPr lang="en-US" b="1" dirty="0" smtClean="0">
                <a:latin typeface="Calibri Light" pitchFamily="34" charset="0"/>
              </a:rPr>
              <a:t>not </a:t>
            </a:r>
            <a:r>
              <a:rPr lang="en-US" dirty="0" smtClean="0">
                <a:latin typeface="Calibri Light" pitchFamily="34" charset="0"/>
              </a:rPr>
              <a:t>change: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The filing authority for candidate applications;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The filing authority for Title 15 documents;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The custodian of voted ballots, election records;</a:t>
            </a:r>
          </a:p>
          <a:p>
            <a:pPr lvl="2"/>
            <a:r>
              <a:rPr lang="en-US" u="sng" dirty="0" smtClean="0">
                <a:latin typeface="Calibri Light" pitchFamily="34" charset="0"/>
              </a:rPr>
              <a:t>Except</a:t>
            </a:r>
            <a:r>
              <a:rPr lang="en-US" dirty="0" smtClean="0">
                <a:latin typeface="Calibri Light" pitchFamily="34" charset="0"/>
              </a:rPr>
              <a:t>: A non-city political subdivision may contract for the county to be the custodian of voted ballots.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65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Compensation in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Contract for Election Services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895600"/>
          </a:xfrm>
        </p:spPr>
        <p:txBody>
          <a:bodyPr/>
          <a:lstStyle/>
          <a:p>
            <a:r>
              <a:rPr lang="en-US" b="1" dirty="0" smtClean="0">
                <a:latin typeface="Calibri Light" pitchFamily="34" charset="0"/>
              </a:rPr>
              <a:t>Both parties</a:t>
            </a:r>
            <a:r>
              <a:rPr lang="en-US" dirty="0" smtClean="0">
                <a:latin typeface="Calibri Light" pitchFamily="34" charset="0"/>
              </a:rPr>
              <a:t> must agree to the cost schedule.</a:t>
            </a:r>
          </a:p>
          <a:p>
            <a:r>
              <a:rPr lang="en-US" dirty="0" smtClean="0">
                <a:latin typeface="Calibri Light" pitchFamily="34" charset="0"/>
              </a:rPr>
              <a:t>The county may only use funds for expenses </a:t>
            </a:r>
            <a:r>
              <a:rPr lang="en-US" b="1" dirty="0" smtClean="0">
                <a:latin typeface="Calibri Light" pitchFamily="34" charset="0"/>
              </a:rPr>
              <a:t>directly attributable </a:t>
            </a:r>
            <a:r>
              <a:rPr lang="en-US" dirty="0" smtClean="0">
                <a:latin typeface="Calibri Light" pitchFamily="34" charset="0"/>
              </a:rPr>
              <a:t>to the contract.</a:t>
            </a:r>
          </a:p>
          <a:p>
            <a:r>
              <a:rPr lang="en-US" dirty="0" smtClean="0">
                <a:latin typeface="Calibri Light" pitchFamily="34" charset="0"/>
              </a:rPr>
              <a:t>Any advance funds over the actual expenses must be </a:t>
            </a:r>
            <a:r>
              <a:rPr lang="en-US" b="1" dirty="0" smtClean="0">
                <a:latin typeface="Calibri Light" pitchFamily="34" charset="0"/>
              </a:rPr>
              <a:t>refunded</a:t>
            </a:r>
            <a:r>
              <a:rPr lang="en-US" dirty="0" smtClean="0">
                <a:latin typeface="Calibri Light" pitchFamily="34" charset="0"/>
              </a:rPr>
              <a:t> to the political subdivision.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18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Compensation in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Contract for Election Services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2004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The </a:t>
            </a:r>
            <a:r>
              <a:rPr lang="en-US" b="1" dirty="0" smtClean="0">
                <a:latin typeface="Calibri Light" pitchFamily="34" charset="0"/>
              </a:rPr>
              <a:t>county election officer </a:t>
            </a:r>
            <a:r>
              <a:rPr lang="en-US" u="sng" dirty="0" smtClean="0">
                <a:latin typeface="Calibri Light" pitchFamily="34" charset="0"/>
              </a:rPr>
              <a:t>cannot</a:t>
            </a:r>
            <a:r>
              <a:rPr lang="en-US" dirty="0" smtClean="0">
                <a:latin typeface="Calibri Light" pitchFamily="34" charset="0"/>
              </a:rPr>
              <a:t>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Charge for duties that must be performed by law.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Be personally paid for services under contract.</a:t>
            </a:r>
          </a:p>
          <a:p>
            <a:r>
              <a:rPr lang="en-US" dirty="0" smtClean="0">
                <a:latin typeface="Calibri Light" pitchFamily="34" charset="0"/>
              </a:rPr>
              <a:t>The </a:t>
            </a:r>
            <a:r>
              <a:rPr lang="en-US" b="1" dirty="0" smtClean="0">
                <a:latin typeface="Calibri Light" pitchFamily="34" charset="0"/>
              </a:rPr>
              <a:t>county election officer </a:t>
            </a:r>
            <a:r>
              <a:rPr lang="en-US" u="sng" dirty="0" smtClean="0">
                <a:latin typeface="Calibri Light" pitchFamily="34" charset="0"/>
              </a:rPr>
              <a:t>can</a:t>
            </a:r>
            <a:r>
              <a:rPr lang="en-US" dirty="0" smtClean="0">
                <a:latin typeface="Calibri Light" pitchFamily="34" charset="0"/>
              </a:rPr>
              <a:t>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Charge up to 10% of the total amount of the contract for general supervision of the election.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19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Joint Election Agreement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95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Parties to the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Joint Election Agreement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57600"/>
          </a:xfrm>
        </p:spPr>
        <p:txBody>
          <a:bodyPr/>
          <a:lstStyle/>
          <a:p>
            <a:r>
              <a:rPr lang="en-US" b="1" dirty="0" smtClean="0">
                <a:latin typeface="Calibri Light" pitchFamily="34" charset="0"/>
              </a:rPr>
              <a:t>Two or more </a:t>
            </a:r>
            <a:r>
              <a:rPr lang="en-US" b="1" u="sng" dirty="0" smtClean="0">
                <a:latin typeface="Calibri Light" pitchFamily="34" charset="0"/>
              </a:rPr>
              <a:t>political subdivisions </a:t>
            </a:r>
            <a:r>
              <a:rPr lang="en-US" dirty="0" smtClean="0">
                <a:latin typeface="Calibri Light" pitchFamily="34" charset="0"/>
              </a:rPr>
              <a:t>can enter into a joint election agreement if the election: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Is held on the </a:t>
            </a:r>
            <a:r>
              <a:rPr lang="en-US" b="1" dirty="0" smtClean="0">
                <a:latin typeface="Calibri Light" pitchFamily="34" charset="0"/>
              </a:rPr>
              <a:t>same day</a:t>
            </a:r>
            <a:r>
              <a:rPr lang="en-US" dirty="0" smtClean="0">
                <a:latin typeface="Calibri Light" pitchFamily="34" charset="0"/>
              </a:rPr>
              <a:t>.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Is held in </a:t>
            </a:r>
            <a:r>
              <a:rPr lang="en-US" b="1" dirty="0" smtClean="0">
                <a:latin typeface="Calibri Light" pitchFamily="34" charset="0"/>
              </a:rPr>
              <a:t>all or part of same county</a:t>
            </a:r>
            <a:r>
              <a:rPr lang="en-US" dirty="0" smtClean="0">
                <a:latin typeface="Calibri Light" pitchFamily="34" charset="0"/>
              </a:rPr>
              <a:t>.</a:t>
            </a:r>
          </a:p>
          <a:p>
            <a:r>
              <a:rPr lang="en-US" dirty="0" smtClean="0">
                <a:latin typeface="Calibri Light" pitchFamily="34" charset="0"/>
              </a:rPr>
              <a:t>The joint election only covers precincts that can be served by </a:t>
            </a:r>
            <a:r>
              <a:rPr lang="en-US" b="1" dirty="0" smtClean="0">
                <a:latin typeface="Calibri Light" pitchFamily="34" charset="0"/>
              </a:rPr>
              <a:t>common polling places</a:t>
            </a:r>
            <a:r>
              <a:rPr lang="en-US" dirty="0" smtClean="0">
                <a:latin typeface="Calibri Light" pitchFamily="34" charset="0"/>
              </a:rPr>
              <a:t>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Three Ways to Have an Election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8956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A city, school district, or other political subdivision can have an election: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By itself;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By contracting for election services (Ch. </a:t>
            </a:r>
            <a:r>
              <a:rPr lang="en-US" dirty="0">
                <a:latin typeface="Calibri Light" pitchFamily="34" charset="0"/>
              </a:rPr>
              <a:t>3</a:t>
            </a:r>
            <a:r>
              <a:rPr lang="en-US" dirty="0" smtClean="0">
                <a:latin typeface="Calibri Light" pitchFamily="34" charset="0"/>
              </a:rPr>
              <a:t>1);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By holding a joint election (Ch. 271).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16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Parties to the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Joint Election Agreement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2766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A </a:t>
            </a:r>
            <a:r>
              <a:rPr lang="en-US" b="1" u="sng" dirty="0" smtClean="0">
                <a:latin typeface="Calibri Light" pitchFamily="34" charset="0"/>
              </a:rPr>
              <a:t>political subdivision </a:t>
            </a:r>
            <a:r>
              <a:rPr lang="en-US" dirty="0" smtClean="0">
                <a:latin typeface="Calibri Light" pitchFamily="34" charset="0"/>
              </a:rPr>
              <a:t>and </a:t>
            </a:r>
            <a:r>
              <a:rPr lang="en-US" b="1" u="sng" dirty="0" smtClean="0">
                <a:latin typeface="Calibri Light" pitchFamily="34" charset="0"/>
              </a:rPr>
              <a:t>county</a:t>
            </a:r>
            <a:r>
              <a:rPr lang="en-US" dirty="0" smtClean="0">
                <a:latin typeface="Calibri Light" pitchFamily="34" charset="0"/>
              </a:rPr>
              <a:t> may hold a joint election if election ordered by Governor: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Is held on the </a:t>
            </a:r>
            <a:r>
              <a:rPr lang="en-US" b="1" dirty="0" smtClean="0">
                <a:latin typeface="Calibri Light" pitchFamily="34" charset="0"/>
              </a:rPr>
              <a:t>same day</a:t>
            </a:r>
            <a:r>
              <a:rPr lang="en-US" dirty="0" smtClean="0">
                <a:latin typeface="Calibri Light" pitchFamily="34" charset="0"/>
              </a:rPr>
              <a:t>.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Is held in </a:t>
            </a:r>
            <a:r>
              <a:rPr lang="en-US" b="1" dirty="0" smtClean="0">
                <a:latin typeface="Calibri Light" pitchFamily="34" charset="0"/>
              </a:rPr>
              <a:t>all or part of same county</a:t>
            </a:r>
            <a:r>
              <a:rPr lang="en-US" dirty="0" smtClean="0">
                <a:latin typeface="Calibri Light" pitchFamily="34" charset="0"/>
              </a:rPr>
              <a:t>.</a:t>
            </a:r>
          </a:p>
          <a:p>
            <a:r>
              <a:rPr lang="en-US" dirty="0">
                <a:latin typeface="Calibri Light" pitchFamily="34" charset="0"/>
              </a:rPr>
              <a:t>The joint election only covers precincts that can be served by </a:t>
            </a:r>
            <a:r>
              <a:rPr lang="en-US" b="1" dirty="0">
                <a:latin typeface="Calibri Light" pitchFamily="34" charset="0"/>
              </a:rPr>
              <a:t>common polling places</a:t>
            </a:r>
            <a:r>
              <a:rPr lang="en-US" dirty="0">
                <a:latin typeface="Calibri Light" pitchFamily="34" charset="0"/>
              </a:rPr>
              <a:t>.</a:t>
            </a:r>
          </a:p>
          <a:p>
            <a:pPr lvl="1"/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440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Duty to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Joint Election Agreement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200400"/>
          </a:xfrm>
        </p:spPr>
        <p:txBody>
          <a:bodyPr/>
          <a:lstStyle/>
          <a:p>
            <a:r>
              <a:rPr lang="en-US" b="1" dirty="0" smtClean="0">
                <a:latin typeface="Calibri Light" pitchFamily="34" charset="0"/>
              </a:rPr>
              <a:t>School district </a:t>
            </a:r>
            <a:r>
              <a:rPr lang="en-US" dirty="0" smtClean="0">
                <a:latin typeface="Calibri Light" pitchFamily="34" charset="0"/>
              </a:rPr>
              <a:t>must have joint election with:</a:t>
            </a:r>
          </a:p>
          <a:p>
            <a:pPr lvl="1"/>
            <a:r>
              <a:rPr lang="en-US" b="1" dirty="0" smtClean="0">
                <a:latin typeface="Calibri Light" pitchFamily="34" charset="0"/>
              </a:rPr>
              <a:t>City</a:t>
            </a:r>
            <a:r>
              <a:rPr lang="en-US" dirty="0" smtClean="0">
                <a:latin typeface="Calibri Light" pitchFamily="34" charset="0"/>
              </a:rPr>
              <a:t> in the district electing governing members;</a:t>
            </a:r>
          </a:p>
          <a:p>
            <a:pPr lvl="1"/>
            <a:r>
              <a:rPr lang="en-US" b="1" dirty="0" smtClean="0">
                <a:latin typeface="Calibri Light" pitchFamily="34" charset="0"/>
              </a:rPr>
              <a:t>County</a:t>
            </a:r>
            <a:r>
              <a:rPr lang="en-US" dirty="0" smtClean="0">
                <a:latin typeface="Calibri Light" pitchFamily="34" charset="0"/>
              </a:rPr>
              <a:t> electing state and county officers;</a:t>
            </a:r>
          </a:p>
          <a:p>
            <a:pPr lvl="1"/>
            <a:r>
              <a:rPr lang="en-US" b="1" dirty="0" smtClean="0">
                <a:latin typeface="Calibri Light" pitchFamily="34" charset="0"/>
              </a:rPr>
              <a:t>Hospital district</a:t>
            </a:r>
            <a:r>
              <a:rPr lang="en-US" dirty="0" smtClean="0">
                <a:latin typeface="Calibri Light" pitchFamily="34" charset="0"/>
              </a:rPr>
              <a:t> electing board members, possibly;</a:t>
            </a:r>
          </a:p>
          <a:p>
            <a:pPr lvl="1"/>
            <a:r>
              <a:rPr lang="en-US" b="1" dirty="0" smtClean="0">
                <a:latin typeface="Calibri Light" pitchFamily="34" charset="0"/>
              </a:rPr>
              <a:t>Public junior college district</a:t>
            </a:r>
            <a:r>
              <a:rPr lang="en-US" dirty="0">
                <a:latin typeface="Calibri Light" pitchFamily="34" charset="0"/>
              </a:rPr>
              <a:t> </a:t>
            </a:r>
            <a:r>
              <a:rPr lang="en-US" dirty="0" smtClean="0">
                <a:latin typeface="Calibri Light" pitchFamily="34" charset="0"/>
              </a:rPr>
              <a:t>that is electing board members, if school is in district.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0148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Duty to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Joint Election Agreement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2098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The </a:t>
            </a:r>
            <a:r>
              <a:rPr lang="en-US" b="1" dirty="0" smtClean="0">
                <a:latin typeface="Calibri Light" pitchFamily="34" charset="0"/>
              </a:rPr>
              <a:t>Election Code </a:t>
            </a:r>
            <a:r>
              <a:rPr lang="en-US" dirty="0" smtClean="0">
                <a:latin typeface="Calibri Light" pitchFamily="34" charset="0"/>
              </a:rPr>
              <a:t>does </a:t>
            </a:r>
            <a:r>
              <a:rPr lang="en-US" b="1" i="1" dirty="0" smtClean="0">
                <a:latin typeface="Calibri Light" pitchFamily="34" charset="0"/>
              </a:rPr>
              <a:t>not</a:t>
            </a:r>
            <a:r>
              <a:rPr lang="en-US" dirty="0" smtClean="0">
                <a:latin typeface="Calibri Light" pitchFamily="34" charset="0"/>
              </a:rPr>
              <a:t> require a joint election in any other circumstance.</a:t>
            </a:r>
          </a:p>
          <a:p>
            <a:r>
              <a:rPr lang="en-US" dirty="0" smtClean="0">
                <a:latin typeface="Calibri Light" pitchFamily="34" charset="0"/>
              </a:rPr>
              <a:t>However, </a:t>
            </a:r>
            <a:r>
              <a:rPr lang="en-US" b="1" dirty="0" smtClean="0">
                <a:latin typeface="Calibri Light" pitchFamily="34" charset="0"/>
              </a:rPr>
              <a:t>other Codes and sources of law </a:t>
            </a:r>
            <a:r>
              <a:rPr lang="en-US" b="1" i="1" dirty="0" smtClean="0">
                <a:latin typeface="Calibri Light" pitchFamily="34" charset="0"/>
              </a:rPr>
              <a:t>may</a:t>
            </a:r>
            <a:r>
              <a:rPr lang="en-US" dirty="0" smtClean="0">
                <a:latin typeface="Calibri Light" pitchFamily="34" charset="0"/>
              </a:rPr>
              <a:t> require a joint election.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85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Approval of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Joint Election Agreement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133600"/>
          </a:xfrm>
        </p:spPr>
        <p:txBody>
          <a:bodyPr/>
          <a:lstStyle/>
          <a:p>
            <a:r>
              <a:rPr lang="en-US" dirty="0">
                <a:latin typeface="Calibri Light" pitchFamily="34" charset="0"/>
              </a:rPr>
              <a:t>The terms of a joint election agreement must be stated in an </a:t>
            </a:r>
            <a:r>
              <a:rPr lang="en-US" b="1" dirty="0">
                <a:latin typeface="Calibri Light" pitchFamily="34" charset="0"/>
              </a:rPr>
              <a:t>order</a:t>
            </a:r>
            <a:r>
              <a:rPr lang="en-US" dirty="0">
                <a:latin typeface="Calibri Light" pitchFamily="34" charset="0"/>
              </a:rPr>
              <a:t>, </a:t>
            </a:r>
            <a:r>
              <a:rPr lang="en-US" b="1" dirty="0">
                <a:latin typeface="Calibri Light" pitchFamily="34" charset="0"/>
              </a:rPr>
              <a:t>resolution</a:t>
            </a:r>
            <a:r>
              <a:rPr lang="en-US" dirty="0">
                <a:latin typeface="Calibri Light" pitchFamily="34" charset="0"/>
              </a:rPr>
              <a:t>, or other </a:t>
            </a:r>
            <a:r>
              <a:rPr lang="en-US" b="1" dirty="0">
                <a:latin typeface="Calibri Light" pitchFamily="34" charset="0"/>
              </a:rPr>
              <a:t>official action </a:t>
            </a:r>
            <a:r>
              <a:rPr lang="en-US" dirty="0">
                <a:latin typeface="Calibri Light" pitchFamily="34" charset="0"/>
              </a:rPr>
              <a:t>adopted by the governing body of each participating political </a:t>
            </a:r>
            <a:r>
              <a:rPr lang="en-US" dirty="0" smtClean="0">
                <a:latin typeface="Calibri Light" pitchFamily="34" charset="0"/>
              </a:rPr>
              <a:t>subdivision.</a:t>
            </a:r>
            <a:endParaRPr lang="en-US" b="1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98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Contents of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Joint Election Agreement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352800"/>
          </a:xfrm>
        </p:spPr>
        <p:txBody>
          <a:bodyPr/>
          <a:lstStyle/>
          <a:p>
            <a:r>
              <a:rPr lang="en-US" b="1" dirty="0" smtClean="0">
                <a:latin typeface="Calibri Light" pitchFamily="34" charset="0"/>
              </a:rPr>
              <a:t>Polling places: 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County polling place can be used as common poll.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Outside poll if adequately </a:t>
            </a:r>
            <a:r>
              <a:rPr lang="en-US" dirty="0">
                <a:latin typeface="Calibri Light" pitchFamily="34" charset="0"/>
              </a:rPr>
              <a:t>and conveniently </a:t>
            </a:r>
            <a:r>
              <a:rPr lang="en-US" dirty="0" smtClean="0">
                <a:latin typeface="Calibri Light" pitchFamily="34" charset="0"/>
              </a:rPr>
              <a:t>serves </a:t>
            </a:r>
            <a:r>
              <a:rPr lang="en-US" dirty="0">
                <a:latin typeface="Calibri Light" pitchFamily="34" charset="0"/>
              </a:rPr>
              <a:t>affected </a:t>
            </a:r>
            <a:r>
              <a:rPr lang="en-US" dirty="0" smtClean="0">
                <a:latin typeface="Calibri Light" pitchFamily="34" charset="0"/>
              </a:rPr>
              <a:t>voters </a:t>
            </a:r>
            <a:r>
              <a:rPr lang="en-US" b="1" dirty="0" smtClean="0">
                <a:latin typeface="Calibri Light" pitchFamily="34" charset="0"/>
              </a:rPr>
              <a:t>and</a:t>
            </a:r>
            <a:r>
              <a:rPr lang="en-US" dirty="0" smtClean="0">
                <a:latin typeface="Calibri Light" pitchFamily="34" charset="0"/>
              </a:rPr>
              <a:t> facilitates orderly election.</a:t>
            </a:r>
          </a:p>
          <a:p>
            <a:r>
              <a:rPr lang="en-US" b="1" dirty="0" smtClean="0">
                <a:latin typeface="Calibri Light" pitchFamily="34" charset="0"/>
              </a:rPr>
              <a:t>Election officers:</a:t>
            </a:r>
            <a:endParaRPr lang="en-US" dirty="0">
              <a:latin typeface="Calibri Light" pitchFamily="34" charset="0"/>
            </a:endParaRPr>
          </a:p>
          <a:p>
            <a:pPr lvl="1"/>
            <a:r>
              <a:rPr lang="en-US" dirty="0" smtClean="0">
                <a:latin typeface="Calibri Light" pitchFamily="34" charset="0"/>
              </a:rPr>
              <a:t>If they can serve </a:t>
            </a:r>
            <a:r>
              <a:rPr lang="en-US" b="1" dirty="0" smtClean="0">
                <a:latin typeface="Calibri Light" pitchFamily="34" charset="0"/>
              </a:rPr>
              <a:t>one</a:t>
            </a:r>
            <a:r>
              <a:rPr lang="en-US" dirty="0" smtClean="0">
                <a:latin typeface="Calibri Light" pitchFamily="34" charset="0"/>
              </a:rPr>
              <a:t> entity, they can serve </a:t>
            </a:r>
            <a:r>
              <a:rPr lang="en-US" b="1" dirty="0" smtClean="0">
                <a:latin typeface="Calibri Light" pitchFamily="34" charset="0"/>
              </a:rPr>
              <a:t>all</a:t>
            </a:r>
            <a:r>
              <a:rPr lang="en-US" dirty="0" smtClean="0">
                <a:latin typeface="Calibri Light" pitchFamily="34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49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Contents of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Joint Election Agreement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r>
              <a:rPr lang="en-US" b="1" dirty="0" smtClean="0">
                <a:latin typeface="Calibri Light" pitchFamily="34" charset="0"/>
              </a:rPr>
              <a:t>Early voting: </a:t>
            </a:r>
            <a:r>
              <a:rPr lang="en-US" dirty="0" smtClean="0">
                <a:latin typeface="Calibri Light" pitchFamily="34" charset="0"/>
              </a:rPr>
              <a:t>Decide whether doing it jointly.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If jointly:</a:t>
            </a:r>
          </a:p>
          <a:p>
            <a:pPr lvl="2"/>
            <a:r>
              <a:rPr lang="en-US" dirty="0" smtClean="0">
                <a:latin typeface="Calibri Light" pitchFamily="34" charset="0"/>
              </a:rPr>
              <a:t>Appoint </a:t>
            </a:r>
            <a:r>
              <a:rPr lang="en-US" b="1" dirty="0" smtClean="0">
                <a:latin typeface="Calibri Light" pitchFamily="34" charset="0"/>
              </a:rPr>
              <a:t>one </a:t>
            </a:r>
            <a:r>
              <a:rPr lang="en-US" dirty="0" smtClean="0">
                <a:latin typeface="Calibri Light" pitchFamily="34" charset="0"/>
              </a:rPr>
              <a:t>early voting clerk as </a:t>
            </a:r>
            <a:r>
              <a:rPr lang="en-US" b="1" dirty="0" smtClean="0">
                <a:latin typeface="Calibri Light" pitchFamily="34" charset="0"/>
              </a:rPr>
              <a:t>joint</a:t>
            </a:r>
            <a:r>
              <a:rPr lang="en-US" dirty="0" smtClean="0">
                <a:latin typeface="Calibri Light" pitchFamily="34" charset="0"/>
              </a:rPr>
              <a:t> early voting clerk.</a:t>
            </a:r>
          </a:p>
          <a:p>
            <a:pPr lvl="2"/>
            <a:r>
              <a:rPr lang="en-US" dirty="0" smtClean="0">
                <a:latin typeface="Calibri Light" pitchFamily="34" charset="0"/>
              </a:rPr>
              <a:t>Must keep normal early voting locations and hours.</a:t>
            </a:r>
          </a:p>
          <a:p>
            <a:pPr lvl="2"/>
            <a:r>
              <a:rPr lang="en-US" dirty="0" smtClean="0">
                <a:latin typeface="Calibri Light" pitchFamily="34" charset="0"/>
              </a:rPr>
              <a:t>Regular early voting clerks must get </a:t>
            </a:r>
            <a:r>
              <a:rPr lang="en-US" b="1" dirty="0" smtClean="0">
                <a:latin typeface="Calibri Light" pitchFamily="34" charset="0"/>
              </a:rPr>
              <a:t>apps</a:t>
            </a:r>
            <a:r>
              <a:rPr lang="en-US" dirty="0" smtClean="0">
                <a:latin typeface="Calibri Light" pitchFamily="34" charset="0"/>
              </a:rPr>
              <a:t> for mail ballot.</a:t>
            </a:r>
          </a:p>
          <a:p>
            <a:pPr lvl="2"/>
            <a:r>
              <a:rPr lang="en-US" dirty="0" smtClean="0">
                <a:latin typeface="Calibri Light" pitchFamily="34" charset="0"/>
              </a:rPr>
              <a:t>Other mail voting procedures can be done by </a:t>
            </a:r>
            <a:r>
              <a:rPr lang="en-US" b="1" dirty="0" smtClean="0">
                <a:latin typeface="Calibri Light" pitchFamily="34" charset="0"/>
              </a:rPr>
              <a:t>either</a:t>
            </a:r>
            <a:r>
              <a:rPr lang="en-US" dirty="0" smtClean="0">
                <a:latin typeface="Calibri Light" pitchFamily="34" charset="0"/>
              </a:rPr>
              <a:t>:</a:t>
            </a:r>
          </a:p>
          <a:p>
            <a:pPr lvl="3"/>
            <a:r>
              <a:rPr lang="en-US" dirty="0" smtClean="0">
                <a:latin typeface="Calibri Light" pitchFamily="34" charset="0"/>
              </a:rPr>
              <a:t>The entity’s regular early voting clerk; or</a:t>
            </a:r>
          </a:p>
          <a:p>
            <a:pPr lvl="3"/>
            <a:r>
              <a:rPr lang="en-US" dirty="0" smtClean="0">
                <a:latin typeface="Calibri Light" pitchFamily="34" charset="0"/>
              </a:rPr>
              <a:t>The joint early voting clerk.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328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Contents of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Joint Election Agreement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r>
              <a:rPr lang="en-US" b="1" dirty="0" smtClean="0">
                <a:latin typeface="Calibri Light" pitchFamily="34" charset="0"/>
              </a:rPr>
              <a:t>Early voting: </a:t>
            </a:r>
            <a:r>
              <a:rPr lang="en-US" dirty="0" smtClean="0">
                <a:latin typeface="Calibri Light" pitchFamily="34" charset="0"/>
              </a:rPr>
              <a:t>Decide whether doing it jointly.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If </a:t>
            </a:r>
            <a:r>
              <a:rPr lang="en-US" b="1" dirty="0" smtClean="0">
                <a:latin typeface="Calibri Light" pitchFamily="34" charset="0"/>
              </a:rPr>
              <a:t>not</a:t>
            </a:r>
            <a:r>
              <a:rPr lang="en-US" dirty="0" smtClean="0">
                <a:latin typeface="Calibri Light" pitchFamily="34" charset="0"/>
              </a:rPr>
              <a:t> jointly:</a:t>
            </a:r>
          </a:p>
          <a:p>
            <a:pPr lvl="2"/>
            <a:r>
              <a:rPr lang="en-US" dirty="0" smtClean="0">
                <a:latin typeface="Calibri Light" pitchFamily="34" charset="0"/>
              </a:rPr>
              <a:t>Normal early voting laws apply.</a:t>
            </a:r>
          </a:p>
          <a:p>
            <a:pPr lvl="2"/>
            <a:r>
              <a:rPr lang="en-US" u="sng" dirty="0" smtClean="0">
                <a:latin typeface="Calibri Light" pitchFamily="34" charset="0"/>
              </a:rPr>
              <a:t>Except</a:t>
            </a:r>
            <a:r>
              <a:rPr lang="en-US" dirty="0" smtClean="0">
                <a:latin typeface="Calibri Light" pitchFamily="34" charset="0"/>
              </a:rPr>
              <a:t>: Early voting at common polling places.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3258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Contents of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Joint Election Agreement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200400"/>
          </a:xfrm>
        </p:spPr>
        <p:txBody>
          <a:bodyPr/>
          <a:lstStyle/>
          <a:p>
            <a:r>
              <a:rPr lang="en-US" b="1" dirty="0" smtClean="0">
                <a:latin typeface="Calibri Light" pitchFamily="34" charset="0"/>
              </a:rPr>
              <a:t>Ballots: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Can have a joint ballot.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But have separate ballots to avoid ineligible voting.</a:t>
            </a:r>
          </a:p>
          <a:p>
            <a:r>
              <a:rPr lang="en-US" b="1" dirty="0" smtClean="0">
                <a:latin typeface="Calibri Light" pitchFamily="34" charset="0"/>
              </a:rPr>
              <a:t>Form and records: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Can combine in any manner convenient and adequate to record and report results of election.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044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Compensation in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Joint Election Agreement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7432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The expenses of a joint election are </a:t>
            </a:r>
            <a:r>
              <a:rPr lang="en-US" b="1" dirty="0" smtClean="0">
                <a:latin typeface="Calibri Light" pitchFamily="34" charset="0"/>
              </a:rPr>
              <a:t>allocated as provided</a:t>
            </a:r>
            <a:r>
              <a:rPr lang="en-US" dirty="0" smtClean="0">
                <a:latin typeface="Calibri Light" pitchFamily="34" charset="0"/>
              </a:rPr>
              <a:t> by the joint election agreement.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87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Acquisition of Election Equipment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9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Contracting vs. Joint Election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100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A </a:t>
            </a:r>
            <a:r>
              <a:rPr lang="en-US" b="1" i="1" dirty="0" smtClean="0">
                <a:latin typeface="Calibri Light" pitchFamily="34" charset="0"/>
              </a:rPr>
              <a:t>contract for election services</a:t>
            </a:r>
            <a:r>
              <a:rPr lang="en-US" i="1" dirty="0" smtClean="0">
                <a:latin typeface="Calibri Light" pitchFamily="34" charset="0"/>
              </a:rPr>
              <a:t> </a:t>
            </a:r>
            <a:r>
              <a:rPr lang="en-US" dirty="0" smtClean="0">
                <a:latin typeface="Calibri Light" pitchFamily="34" charset="0"/>
              </a:rPr>
              <a:t>is a contract between a political subdivision and a county for specific election services.</a:t>
            </a:r>
          </a:p>
          <a:p>
            <a:r>
              <a:rPr lang="en-US" dirty="0" smtClean="0">
                <a:latin typeface="Calibri Light" pitchFamily="34" charset="0"/>
              </a:rPr>
              <a:t>A </a:t>
            </a:r>
            <a:r>
              <a:rPr lang="en-US" b="1" i="1" dirty="0" smtClean="0">
                <a:latin typeface="Calibri Light" pitchFamily="34" charset="0"/>
              </a:rPr>
              <a:t>joint election agreement </a:t>
            </a:r>
            <a:r>
              <a:rPr lang="en-US" dirty="0" smtClean="0">
                <a:latin typeface="Calibri Light" pitchFamily="34" charset="0"/>
              </a:rPr>
              <a:t>is when two political subdivisions, who are holding elections on the same day in the same county, jointly hold the election in common precincts.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08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Parties to the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Acquisition of Election Equipment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2004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A </a:t>
            </a:r>
            <a:r>
              <a:rPr lang="en-US" b="1" dirty="0" smtClean="0">
                <a:latin typeface="Calibri Light" pitchFamily="34" charset="0"/>
              </a:rPr>
              <a:t>political subdivision </a:t>
            </a:r>
            <a:r>
              <a:rPr lang="en-US" dirty="0" smtClean="0">
                <a:latin typeface="Calibri Light" pitchFamily="34" charset="0"/>
              </a:rPr>
              <a:t>may lease equipment from a </a:t>
            </a:r>
            <a:r>
              <a:rPr lang="en-US" b="1" dirty="0" smtClean="0">
                <a:latin typeface="Calibri Light" pitchFamily="34" charset="0"/>
              </a:rPr>
              <a:t>county</a:t>
            </a:r>
            <a:r>
              <a:rPr lang="en-US" dirty="0" smtClean="0">
                <a:latin typeface="Calibri Light" pitchFamily="34" charset="0"/>
              </a:rPr>
              <a:t> in which the subdivision is wholly or partly situated.</a:t>
            </a:r>
          </a:p>
          <a:p>
            <a:r>
              <a:rPr lang="en-US" dirty="0" smtClean="0">
                <a:latin typeface="Calibri Light" pitchFamily="34" charset="0"/>
              </a:rPr>
              <a:t>If the county doesn’t have the </a:t>
            </a:r>
            <a:r>
              <a:rPr lang="en-US" b="1" dirty="0" smtClean="0">
                <a:latin typeface="Calibri Light" pitchFamily="34" charset="0"/>
              </a:rPr>
              <a:t>desired equipment</a:t>
            </a:r>
            <a:r>
              <a:rPr lang="en-US" dirty="0" smtClean="0">
                <a:latin typeface="Calibri Light" pitchFamily="34" charset="0"/>
              </a:rPr>
              <a:t>, the subdivision may acquire it by </a:t>
            </a:r>
            <a:r>
              <a:rPr lang="en-US" b="1" dirty="0" smtClean="0">
                <a:latin typeface="Calibri Light" pitchFamily="34" charset="0"/>
              </a:rPr>
              <a:t>any other means </a:t>
            </a:r>
            <a:r>
              <a:rPr lang="en-US" dirty="0" smtClean="0">
                <a:latin typeface="Calibri Light" pitchFamily="34" charset="0"/>
              </a:rPr>
              <a:t>from </a:t>
            </a:r>
            <a:r>
              <a:rPr lang="en-US" b="1" dirty="0" smtClean="0">
                <a:latin typeface="Calibri Light" pitchFamily="34" charset="0"/>
              </a:rPr>
              <a:t>any other source</a:t>
            </a:r>
            <a:r>
              <a:rPr lang="en-US" dirty="0" smtClean="0">
                <a:latin typeface="Calibri Light" pitchFamily="34" charset="0"/>
              </a:rPr>
              <a:t>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124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Duty to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>
                <a:latin typeface="Calibri Light" pitchFamily="34" charset="0"/>
              </a:rPr>
              <a:t>Acquisition of Election Equipment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743200"/>
          </a:xfrm>
        </p:spPr>
        <p:txBody>
          <a:bodyPr/>
          <a:lstStyle/>
          <a:p>
            <a:r>
              <a:rPr lang="en-US" dirty="0">
                <a:latin typeface="Calibri Light" pitchFamily="34" charset="0"/>
              </a:rPr>
              <a:t>If a political subdivision located </a:t>
            </a:r>
            <a:r>
              <a:rPr lang="en-US" b="1" dirty="0">
                <a:latin typeface="Calibri Light" pitchFamily="34" charset="0"/>
              </a:rPr>
              <a:t>wholly or partly within a county </a:t>
            </a:r>
            <a:r>
              <a:rPr lang="en-US" dirty="0">
                <a:latin typeface="Calibri Light" pitchFamily="34" charset="0"/>
              </a:rPr>
              <a:t>wishes to lease election equipment owned by the county, the county </a:t>
            </a:r>
            <a:r>
              <a:rPr lang="en-US" b="1" dirty="0">
                <a:latin typeface="Calibri Light" pitchFamily="34" charset="0"/>
              </a:rPr>
              <a:t>must</a:t>
            </a:r>
            <a:r>
              <a:rPr lang="en-US" dirty="0">
                <a:latin typeface="Calibri Light" pitchFamily="34" charset="0"/>
              </a:rPr>
              <a:t> lease the equipment under the terms agreed to by both </a:t>
            </a:r>
            <a:r>
              <a:rPr lang="en-US" dirty="0" smtClean="0">
                <a:latin typeface="Calibri Light" pitchFamily="34" charset="0"/>
              </a:rPr>
              <a:t>parties.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62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Duty to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>
                <a:latin typeface="Calibri Light" pitchFamily="34" charset="0"/>
              </a:rPr>
              <a:t>Acquisition of Election Equipment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7432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However, county may impose </a:t>
            </a:r>
            <a:r>
              <a:rPr lang="en-US" b="1" dirty="0" smtClean="0">
                <a:latin typeface="Calibri Light" pitchFamily="34" charset="0"/>
              </a:rPr>
              <a:t>reasonable restrictions </a:t>
            </a:r>
            <a:r>
              <a:rPr lang="en-US" dirty="0" smtClean="0">
                <a:latin typeface="Calibri Light" pitchFamily="34" charset="0"/>
              </a:rPr>
              <a:t>for: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Ensuring the </a:t>
            </a:r>
            <a:r>
              <a:rPr lang="en-US" b="1" dirty="0" smtClean="0">
                <a:latin typeface="Calibri Light" pitchFamily="34" charset="0"/>
              </a:rPr>
              <a:t>availability</a:t>
            </a:r>
            <a:r>
              <a:rPr lang="en-US" dirty="0" smtClean="0">
                <a:latin typeface="Calibri Light" pitchFamily="34" charset="0"/>
              </a:rPr>
              <a:t> of the equipment for an election for which the county adopted it.</a:t>
            </a:r>
          </a:p>
          <a:p>
            <a:pPr lvl="1"/>
            <a:r>
              <a:rPr lang="en-US" b="1" dirty="0" smtClean="0">
                <a:latin typeface="Calibri Light" pitchFamily="34" charset="0"/>
              </a:rPr>
              <a:t>Protecting</a:t>
            </a:r>
            <a:r>
              <a:rPr lang="en-US" dirty="0" smtClean="0">
                <a:latin typeface="Calibri Light" pitchFamily="34" charset="0"/>
              </a:rPr>
              <a:t> the equipment from misuse or damage.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63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Approval of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>
                <a:latin typeface="Calibri Light" pitchFamily="34" charset="0"/>
              </a:rPr>
              <a:t>Acquisition of Election Equipment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743200"/>
          </a:xfrm>
        </p:spPr>
        <p:txBody>
          <a:bodyPr/>
          <a:lstStyle/>
          <a:p>
            <a:r>
              <a:rPr lang="en-US" dirty="0">
                <a:latin typeface="Calibri Light" pitchFamily="34" charset="0"/>
              </a:rPr>
              <a:t>The governing body of a political subdivision must adopt the election equipment for use by </a:t>
            </a:r>
            <a:r>
              <a:rPr lang="en-US" b="1" dirty="0">
                <a:latin typeface="Calibri Light" pitchFamily="34" charset="0"/>
              </a:rPr>
              <a:t>resolution</a:t>
            </a:r>
            <a:r>
              <a:rPr lang="en-US" dirty="0">
                <a:latin typeface="Calibri Light" pitchFamily="34" charset="0"/>
              </a:rPr>
              <a:t>, </a:t>
            </a:r>
            <a:r>
              <a:rPr lang="en-US" b="1" dirty="0">
                <a:latin typeface="Calibri Light" pitchFamily="34" charset="0"/>
              </a:rPr>
              <a:t>order</a:t>
            </a:r>
            <a:r>
              <a:rPr lang="en-US" dirty="0">
                <a:latin typeface="Calibri Light" pitchFamily="34" charset="0"/>
              </a:rPr>
              <a:t>, or other </a:t>
            </a:r>
            <a:r>
              <a:rPr lang="en-US" b="1" dirty="0">
                <a:latin typeface="Calibri Light" pitchFamily="34" charset="0"/>
              </a:rPr>
              <a:t>official </a:t>
            </a:r>
            <a:r>
              <a:rPr lang="en-US" b="1" dirty="0" smtClean="0">
                <a:latin typeface="Calibri Light" pitchFamily="34" charset="0"/>
              </a:rPr>
              <a:t>action</a:t>
            </a:r>
            <a:r>
              <a:rPr lang="en-US" dirty="0" smtClean="0">
                <a:latin typeface="Calibri Light" pitchFamily="34" charset="0"/>
              </a:rPr>
              <a:t>.</a:t>
            </a:r>
          </a:p>
          <a:p>
            <a:r>
              <a:rPr lang="en-US" dirty="0" smtClean="0">
                <a:latin typeface="Calibri Light" pitchFamily="34" charset="0"/>
              </a:rPr>
              <a:t>Must do so </a:t>
            </a:r>
            <a:r>
              <a:rPr lang="en-US" b="1" dirty="0">
                <a:latin typeface="Calibri Light" pitchFamily="34" charset="0"/>
              </a:rPr>
              <a:t>regardless</a:t>
            </a:r>
            <a:r>
              <a:rPr lang="en-US" dirty="0">
                <a:latin typeface="Calibri Light" pitchFamily="34" charset="0"/>
              </a:rPr>
              <a:t> of whether the equipment is being obtained by sale or </a:t>
            </a:r>
            <a:r>
              <a:rPr lang="en-US" dirty="0" smtClean="0">
                <a:latin typeface="Calibri Light" pitchFamily="34" charset="0"/>
              </a:rPr>
              <a:t>lease.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509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Approval of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>
                <a:latin typeface="Calibri Light" pitchFamily="34" charset="0"/>
              </a:rPr>
              <a:t>Acquisition of Election Equipment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819400"/>
          </a:xfrm>
        </p:spPr>
        <p:txBody>
          <a:bodyPr/>
          <a:lstStyle/>
          <a:p>
            <a:r>
              <a:rPr lang="en-US" dirty="0">
                <a:latin typeface="Calibri Light" pitchFamily="34" charset="0"/>
              </a:rPr>
              <a:t>Before the governing body may </a:t>
            </a:r>
            <a:r>
              <a:rPr lang="en-US" b="1" dirty="0">
                <a:latin typeface="Calibri Light" pitchFamily="34" charset="0"/>
              </a:rPr>
              <a:t>enter into </a:t>
            </a:r>
            <a:r>
              <a:rPr lang="en-US" dirty="0">
                <a:latin typeface="Calibri Light" pitchFamily="34" charset="0"/>
              </a:rPr>
              <a:t>a contract </a:t>
            </a:r>
            <a:r>
              <a:rPr lang="en-US" dirty="0" smtClean="0">
                <a:latin typeface="Calibri Light" pitchFamily="34" charset="0"/>
              </a:rPr>
              <a:t>for voting </a:t>
            </a:r>
            <a:r>
              <a:rPr lang="en-US" dirty="0">
                <a:latin typeface="Calibri Light" pitchFamily="34" charset="0"/>
              </a:rPr>
              <a:t>system equipment, the contract </a:t>
            </a:r>
            <a:r>
              <a:rPr lang="en-US" b="1" dirty="0">
                <a:latin typeface="Calibri Light" pitchFamily="34" charset="0"/>
              </a:rPr>
              <a:t>must be approved </a:t>
            </a:r>
            <a:r>
              <a:rPr lang="en-US" dirty="0">
                <a:latin typeface="Calibri Light" pitchFamily="34" charset="0"/>
              </a:rPr>
              <a:t>by </a:t>
            </a:r>
            <a:r>
              <a:rPr lang="en-US" dirty="0" smtClean="0">
                <a:latin typeface="Calibri Light" pitchFamily="34" charset="0"/>
              </a:rPr>
              <a:t>the SOS.</a:t>
            </a:r>
          </a:p>
          <a:p>
            <a:r>
              <a:rPr lang="en-US" dirty="0" smtClean="0">
                <a:latin typeface="Calibri Light" pitchFamily="34" charset="0"/>
              </a:rPr>
              <a:t>Ensures the system and equipment comply with important requirements.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6682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Contents of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>
                <a:latin typeface="Calibri Light" pitchFamily="34" charset="0"/>
              </a:rPr>
              <a:t>Acquisition of Election Equipment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2766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If leasing from a county, the terms of the lease must be </a:t>
            </a:r>
            <a:r>
              <a:rPr lang="en-US" b="1" dirty="0" smtClean="0">
                <a:latin typeface="Calibri Light" pitchFamily="34" charset="0"/>
              </a:rPr>
              <a:t>mutually agreed to</a:t>
            </a:r>
            <a:r>
              <a:rPr lang="en-US" dirty="0" smtClean="0">
                <a:latin typeface="Calibri Light" pitchFamily="34" charset="0"/>
              </a:rPr>
              <a:t>.</a:t>
            </a:r>
          </a:p>
          <a:p>
            <a:r>
              <a:rPr lang="en-US" dirty="0" smtClean="0">
                <a:latin typeface="Calibri Light" pitchFamily="34" charset="0"/>
              </a:rPr>
              <a:t>We also </a:t>
            </a:r>
            <a:r>
              <a:rPr lang="en-US" b="1" dirty="0" smtClean="0">
                <a:latin typeface="Calibri Light" pitchFamily="34" charset="0"/>
              </a:rPr>
              <a:t>recommend</a:t>
            </a:r>
            <a:r>
              <a:rPr lang="en-US" dirty="0" smtClean="0">
                <a:latin typeface="Calibri Light" pitchFamily="34" charset="0"/>
              </a:rPr>
              <a:t> the lease address: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Who will program and pay for programming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Who will test and pay for testing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Who will tabulate votes and accumulate vote totals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98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Compensation in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>
                <a:latin typeface="Calibri Light" pitchFamily="34" charset="0"/>
              </a:rPr>
              <a:t>Acquisition of Election Equipment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7432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The county may charge the subdivision a </a:t>
            </a:r>
            <a:r>
              <a:rPr lang="en-US" b="1" dirty="0" smtClean="0">
                <a:latin typeface="Calibri Light" pitchFamily="34" charset="0"/>
              </a:rPr>
              <a:t>fee for leasing </a:t>
            </a:r>
            <a:r>
              <a:rPr lang="en-US" dirty="0" smtClean="0">
                <a:latin typeface="Calibri Light" pitchFamily="34" charset="0"/>
              </a:rPr>
              <a:t>the equipment.</a:t>
            </a:r>
          </a:p>
          <a:p>
            <a:r>
              <a:rPr lang="en-US" dirty="0" smtClean="0">
                <a:latin typeface="Calibri Light" pitchFamily="34" charset="0"/>
              </a:rPr>
              <a:t>The fee </a:t>
            </a:r>
            <a:r>
              <a:rPr lang="en-US" b="1" dirty="0" smtClean="0">
                <a:latin typeface="Calibri Light" pitchFamily="34" charset="0"/>
              </a:rPr>
              <a:t>may not exceed 10% </a:t>
            </a:r>
            <a:r>
              <a:rPr lang="en-US" dirty="0" smtClean="0">
                <a:latin typeface="Calibri Light" pitchFamily="34" charset="0"/>
              </a:rPr>
              <a:t>of the purchase price of the equipment for each day of use.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5995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Practical Considerations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950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Practical Considerations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An entity must d</a:t>
            </a:r>
            <a:r>
              <a:rPr lang="en-US" dirty="0" smtClean="0">
                <a:latin typeface="Calibri Light" pitchFamily="34" charset="0"/>
              </a:rPr>
              <a:t>ecide </a:t>
            </a:r>
            <a:r>
              <a:rPr lang="en-US" dirty="0" smtClean="0">
                <a:latin typeface="Calibri Light" pitchFamily="34" charset="0"/>
              </a:rPr>
              <a:t>whether </a:t>
            </a:r>
            <a:r>
              <a:rPr lang="en-US" dirty="0" smtClean="0">
                <a:latin typeface="Calibri Light" pitchFamily="34" charset="0"/>
              </a:rPr>
              <a:t>it</a:t>
            </a:r>
            <a:r>
              <a:rPr lang="en-US" dirty="0" smtClean="0">
                <a:latin typeface="Calibri Light" pitchFamily="34" charset="0"/>
              </a:rPr>
              <a:t> has </a:t>
            </a:r>
            <a:r>
              <a:rPr lang="en-US" dirty="0" smtClean="0">
                <a:latin typeface="Calibri Light" pitchFamily="34" charset="0"/>
              </a:rPr>
              <a:t>the </a:t>
            </a:r>
            <a:r>
              <a:rPr lang="en-US" dirty="0">
                <a:latin typeface="Calibri Light" pitchFamily="34" charset="0"/>
              </a:rPr>
              <a:t>time, manpower and expertise to conduct </a:t>
            </a:r>
            <a:r>
              <a:rPr lang="en-US" dirty="0" smtClean="0">
                <a:latin typeface="Calibri Light" pitchFamily="34" charset="0"/>
              </a:rPr>
              <a:t>its</a:t>
            </a:r>
            <a:r>
              <a:rPr lang="en-US" dirty="0" smtClean="0">
                <a:latin typeface="Calibri Light" pitchFamily="34" charset="0"/>
              </a:rPr>
              <a:t> </a:t>
            </a:r>
            <a:r>
              <a:rPr lang="en-US" dirty="0" smtClean="0">
                <a:latin typeface="Calibri Light" pitchFamily="34" charset="0"/>
              </a:rPr>
              <a:t>own election.</a:t>
            </a:r>
          </a:p>
          <a:p>
            <a:pPr lvl="1"/>
            <a:r>
              <a:rPr lang="en-US" sz="2400" b="1" u="sng" smtClean="0">
                <a:latin typeface="Calibri Light" pitchFamily="34" charset="0"/>
              </a:rPr>
              <a:t>Considerations</a:t>
            </a:r>
            <a:r>
              <a:rPr lang="en-US" sz="2400" b="1" smtClean="0">
                <a:latin typeface="Calibri Light" pitchFamily="34" charset="0"/>
              </a:rPr>
              <a:t>:</a:t>
            </a:r>
            <a:r>
              <a:rPr lang="en-US" sz="2400" smtClean="0">
                <a:latin typeface="Calibri Light" pitchFamily="34" charset="0"/>
              </a:rPr>
              <a:t> </a:t>
            </a:r>
            <a:r>
              <a:rPr lang="en-US" sz="2400" dirty="0" smtClean="0">
                <a:latin typeface="Calibri Light" pitchFamily="34" charset="0"/>
              </a:rPr>
              <a:t>Equipment (obtaining, programming, testing); ordering ballots; hiring and training workers (early voting, election day, early voting ballot board, central counting); mail ballots (handling applications, mailing ballots, receiving ballots); publishing notice of election; tabulating results and canvassing election;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0737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Practical Considerations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9050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Deadline for entering into agreements?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There is no statutory deadline.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We suggest 4-6 months prior to election day.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65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Contracting vs. Joint Election</a:t>
            </a:r>
            <a:endParaRPr lang="en-US" sz="4000" i="1" dirty="0">
              <a:latin typeface="Calibri Light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43563"/>
              </p:ext>
            </p:extLst>
          </p:nvPr>
        </p:nvGraphicFramePr>
        <p:xfrm>
          <a:off x="457200" y="2438400"/>
          <a:ext cx="8229600" cy="281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/>
                <a:gridCol w="3657600"/>
                <a:gridCol w="3505200"/>
              </a:tblGrid>
              <a:tr h="4075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Contract for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Joint Election Agreement</a:t>
                      </a:r>
                      <a:endParaRPr lang="en-US" dirty="0"/>
                    </a:p>
                  </a:txBody>
                  <a:tcPr/>
                </a:tc>
              </a:tr>
              <a:tr h="703454">
                <a:tc>
                  <a:txBody>
                    <a:bodyPr/>
                    <a:lstStyle/>
                    <a:p>
                      <a:r>
                        <a:rPr lang="en-US" dirty="0" smtClean="0"/>
                        <a:t>Parties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County,</a:t>
                      </a:r>
                      <a:r>
                        <a:rPr lang="en-US" baseline="0" dirty="0" smtClean="0"/>
                        <a:t> Political Subdivision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Two or more political subdivisions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(including county)</a:t>
                      </a:r>
                      <a:endParaRPr lang="en-US" dirty="0"/>
                    </a:p>
                  </a:txBody>
                  <a:tcPr/>
                </a:tc>
              </a:tr>
              <a:tr h="703454">
                <a:tc>
                  <a:txBody>
                    <a:bodyPr/>
                    <a:lstStyle/>
                    <a:p>
                      <a:r>
                        <a:rPr lang="en-US" dirty="0" smtClean="0"/>
                        <a:t>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County</a:t>
                      </a:r>
                      <a:r>
                        <a:rPr lang="en-US" baseline="0" dirty="0" smtClean="0"/>
                        <a:t> election officer </a:t>
                      </a:r>
                      <a:r>
                        <a:rPr lang="en-US" b="1" baseline="0" dirty="0" smtClean="0"/>
                        <a:t>and</a:t>
                      </a:r>
                      <a:r>
                        <a:rPr lang="en-US" baseline="0" dirty="0" smtClean="0"/>
                        <a:t> subdivision governing body.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="1" dirty="0" smtClean="0"/>
                        <a:t>Both</a:t>
                      </a:r>
                      <a:r>
                        <a:rPr lang="en-US" dirty="0" smtClean="0"/>
                        <a:t> governing bodies.</a:t>
                      </a:r>
                      <a:endParaRPr lang="en-US" dirty="0"/>
                    </a:p>
                  </a:txBody>
                  <a:tcPr/>
                </a:tc>
              </a:tr>
              <a:tr h="1004935">
                <a:tc>
                  <a:txBody>
                    <a:bodyPr/>
                    <a:lstStyle/>
                    <a:p>
                      <a:r>
                        <a:rPr lang="en-US" dirty="0" smtClean="0"/>
                        <a:t>Duty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b="1" dirty="0" smtClean="0"/>
                        <a:t>Yes</a:t>
                      </a:r>
                      <a:r>
                        <a:rPr lang="en-US" dirty="0" smtClean="0"/>
                        <a:t>, if elections administrator, </a:t>
                      </a:r>
                      <a:r>
                        <a:rPr lang="en-US" b="1" dirty="0" smtClean="0"/>
                        <a:t>except </a:t>
                      </a:r>
                      <a:r>
                        <a:rPr lang="en-US" dirty="0" smtClean="0"/>
                        <a:t>in May of even-numbered year</a:t>
                      </a:r>
                      <a:r>
                        <a:rPr lang="en-US" baseline="0" dirty="0" smtClean="0"/>
                        <a:t>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mtClean="0"/>
                        <a:t>Education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Code requires school districts to have joint elections.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93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Practical Considerations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2766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All three types of agreements discussed today must be </a:t>
            </a:r>
            <a:r>
              <a:rPr lang="en-US" b="1" dirty="0" smtClean="0">
                <a:latin typeface="Calibri Light" pitchFamily="34" charset="0"/>
              </a:rPr>
              <a:t>in writing</a:t>
            </a:r>
            <a:r>
              <a:rPr lang="en-US" dirty="0" smtClean="0">
                <a:latin typeface="Calibri Light" pitchFamily="34" charset="0"/>
              </a:rPr>
              <a:t>.</a:t>
            </a:r>
          </a:p>
          <a:p>
            <a:pPr lvl="1"/>
            <a:r>
              <a:rPr lang="en-US" dirty="0">
                <a:latin typeface="Calibri Light" pitchFamily="34" charset="0"/>
              </a:rPr>
              <a:t>Clear </a:t>
            </a:r>
            <a:r>
              <a:rPr lang="en-US" dirty="0" smtClean="0">
                <a:latin typeface="Calibri Light" pitchFamily="34" charset="0"/>
              </a:rPr>
              <a:t>inference: §§ </a:t>
            </a:r>
            <a:r>
              <a:rPr lang="en-US" dirty="0">
                <a:latin typeface="Calibri Light" pitchFamily="34" charset="0"/>
              </a:rPr>
              <a:t>31.099, 123.032, 271.002(d</a:t>
            </a:r>
            <a:r>
              <a:rPr lang="en-US" dirty="0" smtClean="0">
                <a:latin typeface="Calibri Light" pitchFamily="34" charset="0"/>
              </a:rPr>
              <a:t>).</a:t>
            </a:r>
          </a:p>
          <a:p>
            <a:r>
              <a:rPr lang="en-US" dirty="0">
                <a:latin typeface="Calibri Light" pitchFamily="34" charset="0"/>
              </a:rPr>
              <a:t>There’s </a:t>
            </a:r>
            <a:r>
              <a:rPr lang="en-US" b="1" dirty="0">
                <a:latin typeface="Calibri Light" pitchFamily="34" charset="0"/>
              </a:rPr>
              <a:t>no standard </a:t>
            </a:r>
            <a:r>
              <a:rPr lang="en-US" dirty="0">
                <a:latin typeface="Calibri Light" pitchFamily="34" charset="0"/>
              </a:rPr>
              <a:t>form or document for any of these agreements</a:t>
            </a:r>
            <a:r>
              <a:rPr lang="en-US" dirty="0" smtClean="0">
                <a:latin typeface="Calibri Light" pitchFamily="34" charset="0"/>
              </a:rPr>
              <a:t>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247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Practical Considerations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These agreements do </a:t>
            </a:r>
            <a:r>
              <a:rPr lang="en-US" dirty="0">
                <a:latin typeface="Calibri Light" pitchFamily="34" charset="0"/>
              </a:rPr>
              <a:t>not fall into neat, separable </a:t>
            </a:r>
            <a:r>
              <a:rPr lang="en-US" dirty="0" smtClean="0">
                <a:latin typeface="Calibri Light" pitchFamily="34" charset="0"/>
              </a:rPr>
              <a:t>categories.</a:t>
            </a:r>
          </a:p>
          <a:p>
            <a:pPr lvl="1"/>
            <a:r>
              <a:rPr lang="en-US" u="sng" dirty="0" smtClean="0">
                <a:latin typeface="Calibri Light" pitchFamily="34" charset="0"/>
              </a:rPr>
              <a:t>Ex.</a:t>
            </a:r>
            <a:r>
              <a:rPr lang="en-US" dirty="0" smtClean="0">
                <a:latin typeface="Calibri Light" pitchFamily="34" charset="0"/>
              </a:rPr>
              <a:t>: County and subdivision have joint election agreement, which includes lease agreement.</a:t>
            </a:r>
          </a:p>
          <a:p>
            <a:pPr lvl="1"/>
            <a:r>
              <a:rPr lang="en-US" u="sng" dirty="0" smtClean="0">
                <a:latin typeface="Calibri Light" pitchFamily="34" charset="0"/>
              </a:rPr>
              <a:t>Ex.</a:t>
            </a:r>
            <a:r>
              <a:rPr lang="en-US" dirty="0" smtClean="0">
                <a:latin typeface="Calibri Light" pitchFamily="34" charset="0"/>
              </a:rPr>
              <a:t>: County election officer has election services contract with two subdivisions. Contract includes lease agreement and joint election agreement because of joint ballots, workers, and polls.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7524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Practical Considerations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8194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Have a backup plan in case one party to the joint election cancels their election.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914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Questions &amp; Answers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441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Election Equipment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8956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Regardless of which path </a:t>
            </a:r>
            <a:r>
              <a:rPr lang="en-US" dirty="0" smtClean="0">
                <a:latin typeface="Calibri Light" pitchFamily="34" charset="0"/>
              </a:rPr>
              <a:t>an entity</a:t>
            </a:r>
            <a:r>
              <a:rPr lang="en-US" dirty="0" smtClean="0">
                <a:latin typeface="Calibri Light" pitchFamily="34" charset="0"/>
              </a:rPr>
              <a:t> chooses, </a:t>
            </a:r>
            <a:r>
              <a:rPr lang="en-US" dirty="0" smtClean="0">
                <a:latin typeface="Calibri Light" pitchFamily="34" charset="0"/>
              </a:rPr>
              <a:t>the entity </a:t>
            </a:r>
            <a:r>
              <a:rPr lang="en-US" dirty="0" smtClean="0">
                <a:latin typeface="Calibri Light" pitchFamily="34" charset="0"/>
              </a:rPr>
              <a:t>can </a:t>
            </a:r>
            <a:r>
              <a:rPr lang="en-US" dirty="0" smtClean="0">
                <a:latin typeface="Calibri Light" pitchFamily="34" charset="0"/>
              </a:rPr>
              <a:t>always contract </a:t>
            </a:r>
            <a:r>
              <a:rPr lang="en-US" dirty="0">
                <a:latin typeface="Calibri Light" pitchFamily="34" charset="0"/>
              </a:rPr>
              <a:t>for voting equipment with another </a:t>
            </a:r>
            <a:r>
              <a:rPr lang="en-US" dirty="0" smtClean="0">
                <a:latin typeface="Calibri Light" pitchFamily="34" charset="0"/>
              </a:rPr>
              <a:t>entity (such as the county).</a:t>
            </a:r>
            <a:endParaRPr lang="en-US" dirty="0" smtClean="0">
              <a:latin typeface="Calibri Light" pitchFamily="34" charset="0"/>
            </a:endParaRPr>
          </a:p>
          <a:p>
            <a:pPr lvl="1"/>
            <a:r>
              <a:rPr lang="en-US" i="1" dirty="0" smtClean="0">
                <a:latin typeface="Calibri Light" pitchFamily="34" charset="0"/>
              </a:rPr>
              <a:t>See</a:t>
            </a:r>
            <a:r>
              <a:rPr lang="en-US" dirty="0" smtClean="0">
                <a:latin typeface="Calibri Light" pitchFamily="34" charset="0"/>
              </a:rPr>
              <a:t> Chapter 123.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645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Three Types of Agreements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8956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So, we’ll discuss three types of agreements: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Contract for Election Services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Joint Election Agreement</a:t>
            </a:r>
          </a:p>
          <a:p>
            <a:pPr lvl="1"/>
            <a:r>
              <a:rPr lang="en-US" smtClean="0">
                <a:latin typeface="Calibri Light" pitchFamily="34" charset="0"/>
              </a:rPr>
              <a:t>Acquisition </a:t>
            </a:r>
            <a:r>
              <a:rPr lang="en-US" dirty="0" smtClean="0">
                <a:latin typeface="Calibri Light" pitchFamily="34" charset="0"/>
              </a:rPr>
              <a:t>of Election Equipment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64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What We’ll Discuss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2004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For each type of agreement:</a:t>
            </a:r>
          </a:p>
          <a:p>
            <a:pPr lvl="1"/>
            <a:r>
              <a:rPr lang="en-US" b="1" dirty="0" smtClean="0">
                <a:latin typeface="Calibri Light" pitchFamily="34" charset="0"/>
              </a:rPr>
              <a:t>Parties</a:t>
            </a:r>
            <a:r>
              <a:rPr lang="en-US" dirty="0" smtClean="0">
                <a:latin typeface="Calibri Light" pitchFamily="34" charset="0"/>
              </a:rPr>
              <a:t> to the contract;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Whether there is a </a:t>
            </a:r>
            <a:r>
              <a:rPr lang="en-US" b="1" dirty="0" smtClean="0">
                <a:latin typeface="Calibri Light" pitchFamily="34" charset="0"/>
              </a:rPr>
              <a:t>duty to contract</a:t>
            </a:r>
            <a:r>
              <a:rPr lang="en-US" dirty="0" smtClean="0">
                <a:latin typeface="Calibri Light" pitchFamily="34" charset="0"/>
              </a:rPr>
              <a:t>;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How to get </a:t>
            </a:r>
            <a:r>
              <a:rPr lang="en-US" b="1" dirty="0" smtClean="0">
                <a:latin typeface="Calibri Light" pitchFamily="34" charset="0"/>
              </a:rPr>
              <a:t>approval</a:t>
            </a:r>
            <a:r>
              <a:rPr lang="en-US" dirty="0" smtClean="0">
                <a:latin typeface="Calibri Light" pitchFamily="34" charset="0"/>
              </a:rPr>
              <a:t> for the agreement; </a:t>
            </a:r>
            <a:endParaRPr lang="en-US" i="1" dirty="0" smtClean="0">
              <a:latin typeface="Calibri Light" pitchFamily="34" charset="0"/>
            </a:endParaRPr>
          </a:p>
          <a:p>
            <a:pPr lvl="1"/>
            <a:r>
              <a:rPr lang="en-US" b="1" dirty="0" smtClean="0">
                <a:latin typeface="Calibri Light" pitchFamily="34" charset="0"/>
              </a:rPr>
              <a:t>Contents</a:t>
            </a:r>
            <a:r>
              <a:rPr lang="en-US" dirty="0" smtClean="0">
                <a:latin typeface="Calibri Light" pitchFamily="34" charset="0"/>
              </a:rPr>
              <a:t> of the agreement; </a:t>
            </a:r>
            <a:r>
              <a:rPr lang="en-US" i="1" dirty="0" smtClean="0">
                <a:latin typeface="Calibri Light" pitchFamily="34" charset="0"/>
              </a:rPr>
              <a:t>and</a:t>
            </a:r>
            <a:endParaRPr lang="en-US" dirty="0" smtClean="0">
              <a:latin typeface="Calibri Light" pitchFamily="34" charset="0"/>
            </a:endParaRPr>
          </a:p>
          <a:p>
            <a:pPr lvl="1"/>
            <a:r>
              <a:rPr lang="en-US" dirty="0" smtClean="0">
                <a:latin typeface="Calibri Light" pitchFamily="34" charset="0"/>
              </a:rPr>
              <a:t>How the agreement should handle </a:t>
            </a:r>
            <a:r>
              <a:rPr lang="en-US" b="1" dirty="0" smtClean="0">
                <a:latin typeface="Calibri Light" pitchFamily="34" charset="0"/>
              </a:rPr>
              <a:t>compensation</a:t>
            </a:r>
            <a:r>
              <a:rPr lang="en-US" dirty="0" smtClean="0">
                <a:latin typeface="Calibri Light" pitchFamily="34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4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Contract for Election Services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492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 Light" pitchFamily="34" charset="0"/>
              </a:rPr>
              <a:t>Parties to the Contract</a:t>
            </a:r>
            <a:br>
              <a:rPr lang="en-US" dirty="0" smtClean="0">
                <a:latin typeface="Calibri Light" pitchFamily="34" charset="0"/>
              </a:rPr>
            </a:br>
            <a:r>
              <a:rPr lang="en-US" sz="4000" b="0" i="1" dirty="0" smtClean="0">
                <a:latin typeface="Calibri Light" pitchFamily="34" charset="0"/>
              </a:rPr>
              <a:t>Contract for Election Services</a:t>
            </a:r>
            <a:endParaRPr lang="en-US" sz="4000" i="1" dirty="0">
              <a:latin typeface="Calibri Ligh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352800"/>
          </a:xfrm>
        </p:spPr>
        <p:txBody>
          <a:bodyPr/>
          <a:lstStyle/>
          <a:p>
            <a:r>
              <a:rPr lang="en-US" dirty="0" smtClean="0">
                <a:latin typeface="Calibri Light" pitchFamily="34" charset="0"/>
              </a:rPr>
              <a:t>The </a:t>
            </a:r>
            <a:r>
              <a:rPr lang="en-US" b="1" dirty="0" smtClean="0">
                <a:latin typeface="Calibri Light" pitchFamily="34" charset="0"/>
              </a:rPr>
              <a:t>county election officer</a:t>
            </a:r>
            <a:r>
              <a:rPr lang="en-US" dirty="0" smtClean="0">
                <a:latin typeface="Calibri Light" pitchFamily="34" charset="0"/>
              </a:rPr>
              <a:t>: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County Elections Administrator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County Tax Assessor-Collector (or deputy)</a:t>
            </a:r>
          </a:p>
          <a:p>
            <a:pPr lvl="1"/>
            <a:r>
              <a:rPr lang="en-US" dirty="0" smtClean="0">
                <a:latin typeface="Calibri Light" pitchFamily="34" charset="0"/>
              </a:rPr>
              <a:t>County Clerk (or deputy)</a:t>
            </a:r>
          </a:p>
          <a:p>
            <a:r>
              <a:rPr lang="en-US" dirty="0" smtClean="0">
                <a:latin typeface="Calibri Light" pitchFamily="34" charset="0"/>
              </a:rPr>
              <a:t>The governing board of a </a:t>
            </a:r>
            <a:r>
              <a:rPr lang="en-US" b="1" dirty="0" smtClean="0">
                <a:latin typeface="Calibri Light" pitchFamily="34" charset="0"/>
              </a:rPr>
              <a:t>political subdivision</a:t>
            </a:r>
            <a:r>
              <a:rPr lang="en-US" dirty="0" smtClean="0">
                <a:latin typeface="Calibri Light" pitchFamily="34" charset="0"/>
              </a:rPr>
              <a:t> located wholly or partly in the county.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CD36-6BF8-4E21-AFBC-5B6E5CA65D37}" type="datetime1">
              <a:rPr lang="en-US" smtClean="0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0E00-116F-4F25-A8A5-9838F7B483F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2565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1200</TotalTime>
  <Words>1932</Words>
  <Application>Microsoft Macintosh PowerPoint</Application>
  <PresentationFormat>On-screen Show (4:3)</PresentationFormat>
  <Paragraphs>304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Theme1</vt:lpstr>
      <vt:lpstr>Election Contracts, Joint Election Agreements &amp; Leases For Equipment</vt:lpstr>
      <vt:lpstr>Three Ways to Have an Election</vt:lpstr>
      <vt:lpstr>Contracting vs. Joint Election</vt:lpstr>
      <vt:lpstr>Contracting vs. Joint Election</vt:lpstr>
      <vt:lpstr>Election Equipment</vt:lpstr>
      <vt:lpstr>Three Types of Agreements</vt:lpstr>
      <vt:lpstr>What We’ll Discuss</vt:lpstr>
      <vt:lpstr>Contract for Election Services</vt:lpstr>
      <vt:lpstr>Parties to the Contract Contract for Election Services</vt:lpstr>
      <vt:lpstr>Duty to Contract Contract for Election Services</vt:lpstr>
      <vt:lpstr>Duty to Contract Contract for Election Services</vt:lpstr>
      <vt:lpstr>Duty to Contract Contract for Election Services</vt:lpstr>
      <vt:lpstr>Approval of Contract Contract for Election Services</vt:lpstr>
      <vt:lpstr>Contents of Contract Contract for Election Services</vt:lpstr>
      <vt:lpstr>Contents of Contract Contract for Election Services</vt:lpstr>
      <vt:lpstr>Compensation in Contract Contract for Election Services</vt:lpstr>
      <vt:lpstr>Compensation in Contract Contract for Election Services</vt:lpstr>
      <vt:lpstr>Joint Election Agreement</vt:lpstr>
      <vt:lpstr>Parties to the Contract Joint Election Agreement</vt:lpstr>
      <vt:lpstr>Parties to the Contract Joint Election Agreement</vt:lpstr>
      <vt:lpstr>Duty to Contract Joint Election Agreement</vt:lpstr>
      <vt:lpstr>Duty to Contract Joint Election Agreement</vt:lpstr>
      <vt:lpstr>Approval of Contract Joint Election Agreement</vt:lpstr>
      <vt:lpstr>Contents of Contract Joint Election Agreement</vt:lpstr>
      <vt:lpstr>Contents of Contract Joint Election Agreement</vt:lpstr>
      <vt:lpstr>Contents of Contract Joint Election Agreement</vt:lpstr>
      <vt:lpstr>Contents of Contract Joint Election Agreement</vt:lpstr>
      <vt:lpstr>Compensation in Contract Joint Election Agreement</vt:lpstr>
      <vt:lpstr>Acquisition of Election Equipment</vt:lpstr>
      <vt:lpstr>Parties to the Contract Acquisition of Election Equipment</vt:lpstr>
      <vt:lpstr>Duty to Contract Acquisition of Election Equipment</vt:lpstr>
      <vt:lpstr>Duty to Contract Acquisition of Election Equipment</vt:lpstr>
      <vt:lpstr>Approval of Contract Acquisition of Election Equipment</vt:lpstr>
      <vt:lpstr>Approval of Contract Acquisition of Election Equipment</vt:lpstr>
      <vt:lpstr>Contents of Contract Acquisition of Election Equipment</vt:lpstr>
      <vt:lpstr>Compensation in Contract Acquisition of Election Equipment</vt:lpstr>
      <vt:lpstr>Practical Considerations</vt:lpstr>
      <vt:lpstr>Practical Considerations</vt:lpstr>
      <vt:lpstr>Practical Considerations</vt:lpstr>
      <vt:lpstr>Practical Considerations</vt:lpstr>
      <vt:lpstr>Practical Considerations</vt:lpstr>
      <vt:lpstr>Practical Considerations</vt:lpstr>
      <vt:lpstr>Questions &amp; Answers</vt:lpstr>
    </vt:vector>
  </TitlesOfParts>
  <Company>Office of the Texas Secretary of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Pepe De La Garza</dc:creator>
  <cp:lastModifiedBy>Andre Montgomery</cp:lastModifiedBy>
  <cp:revision>141</cp:revision>
  <cp:lastPrinted>2014-10-17T14:21:47Z</cp:lastPrinted>
  <dcterms:created xsi:type="dcterms:W3CDTF">2012-11-27T16:49:48Z</dcterms:created>
  <dcterms:modified xsi:type="dcterms:W3CDTF">2015-01-08T02:46:13Z</dcterms:modified>
</cp:coreProperties>
</file>